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0080625" cy="7559675"/>
  <p:notesSz cx="6796087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A4A7394-D140-4BDC-B997-CDB70EE3C1D6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755640" y="5078520"/>
            <a:ext cx="6045480" cy="48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7720" cy="44564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7720" cy="44564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7720" cy="44564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"/>
          <p:cNvSpPr/>
          <p:nvPr/>
        </p:nvSpPr>
        <p:spPr>
          <a:xfrm>
            <a:off x="4278240" y="10156680"/>
            <a:ext cx="327024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4"/>
          <p:cNvSpPr/>
          <p:nvPr/>
        </p:nvSpPr>
        <p:spPr>
          <a:xfrm>
            <a:off x="755640" y="5078520"/>
            <a:ext cx="6040440" cy="48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"/>
          <p:cNvSpPr/>
          <p:nvPr/>
        </p:nvSpPr>
        <p:spPr>
          <a:xfrm>
            <a:off x="4278240" y="10156680"/>
            <a:ext cx="327024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4"/>
          <p:cNvSpPr/>
          <p:nvPr/>
        </p:nvSpPr>
        <p:spPr>
          <a:xfrm>
            <a:off x="755640" y="5078520"/>
            <a:ext cx="6040440" cy="48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3"/>
          <p:cNvSpPr/>
          <p:nvPr/>
        </p:nvSpPr>
        <p:spPr>
          <a:xfrm>
            <a:off x="4278240" y="10156680"/>
            <a:ext cx="327024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"/>
          <p:cNvSpPr/>
          <p:nvPr/>
        </p:nvSpPr>
        <p:spPr>
          <a:xfrm>
            <a:off x="755640" y="5078520"/>
            <a:ext cx="6040440" cy="48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200" cy="4465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200" cy="4465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200" cy="4465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200" cy="4465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7720" cy="44564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4200" cy="4465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"/>
          <p:cNvSpPr/>
          <p:nvPr/>
        </p:nvSpPr>
        <p:spPr>
          <a:xfrm>
            <a:off x="4278240" y="10156680"/>
            <a:ext cx="327024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"/>
          <p:cNvSpPr/>
          <p:nvPr/>
        </p:nvSpPr>
        <p:spPr>
          <a:xfrm>
            <a:off x="4278240" y="10156680"/>
            <a:ext cx="3273480" cy="5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5"/>
          <p:cNvSpPr/>
          <p:nvPr/>
        </p:nvSpPr>
        <p:spPr>
          <a:xfrm>
            <a:off x="755640" y="5078520"/>
            <a:ext cx="6045480" cy="48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282200" y="10155600"/>
            <a:ext cx="3273840" cy="53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2600" cy="52898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"/>
          <p:cNvSpPr/>
          <p:nvPr/>
        </p:nvSpPr>
        <p:spPr>
          <a:xfrm>
            <a:off x="679320" y="4716360"/>
            <a:ext cx="5435640" cy="446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"/>
          <p:cNvSpPr/>
          <p:nvPr/>
        </p:nvSpPr>
        <p:spPr>
          <a:xfrm>
            <a:off x="755640" y="5078520"/>
            <a:ext cx="6045480" cy="48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3"/>
          <p:cNvSpPr/>
          <p:nvPr/>
        </p:nvSpPr>
        <p:spPr>
          <a:xfrm>
            <a:off x="755640" y="5078520"/>
            <a:ext cx="6045480" cy="48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3"/>
          <p:cNvSpPr/>
          <p:nvPr/>
        </p:nvSpPr>
        <p:spPr>
          <a:xfrm>
            <a:off x="755640" y="5078520"/>
            <a:ext cx="6045480" cy="48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7720" cy="44564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"/>
          <p:cNvSpPr/>
          <p:nvPr/>
        </p:nvSpPr>
        <p:spPr>
          <a:xfrm>
            <a:off x="3849840" y="9429840"/>
            <a:ext cx="29340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3"/>
          <p:cNvSpPr/>
          <p:nvPr/>
        </p:nvSpPr>
        <p:spPr>
          <a:xfrm>
            <a:off x="755640" y="5078520"/>
            <a:ext cx="6045480" cy="48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092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092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0920" cy="584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400" y="7008840"/>
            <a:ext cx="2854440" cy="44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  <a:ea typeface="DejaVu Sans"/>
              </a:rPr>
              <a:t>GentP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-71280" y="1023840"/>
            <a:ext cx="7267680" cy="2700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-71280" y="1368360"/>
            <a:ext cx="7413840" cy="398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-71280" y="1023840"/>
            <a:ext cx="7267680" cy="27000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-71280" y="1368360"/>
            <a:ext cx="7413840" cy="398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</a:t>
            </a:r>
            <a:r>
              <a:rPr b="0" lang="en-GB" sz="4400" spc="-1" strike="noStrike">
                <a:latin typeface="Arial"/>
              </a:rPr>
              <a:t>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te</a:t>
            </a:r>
            <a:r>
              <a:rPr b="0" lang="en-GB" sz="4400" spc="-1" strike="noStrike">
                <a:latin typeface="Arial"/>
              </a:rPr>
              <a:t>xt </a:t>
            </a:r>
            <a:r>
              <a:rPr b="0" lang="en-GB" sz="4400" spc="-1" strike="noStrike">
                <a:latin typeface="Arial"/>
              </a:rPr>
              <a:t>for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7007400" y="7008840"/>
            <a:ext cx="2854440" cy="44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  <a:ea typeface="DejaVu Sans"/>
              </a:rPr>
              <a:t>Rodica, 20. 12.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44" name="Picture 4" descr=""/>
          <p:cNvPicPr/>
          <p:nvPr/>
        </p:nvPicPr>
        <p:blipFill>
          <a:blip r:embed="rId3"/>
          <a:stretch/>
        </p:blipFill>
        <p:spPr>
          <a:xfrm>
            <a:off x="-71280" y="879840"/>
            <a:ext cx="7267680" cy="270000"/>
          </a:xfrm>
          <a:prstGeom prst="rect">
            <a:avLst/>
          </a:prstGeom>
          <a:ln>
            <a:noFill/>
          </a:ln>
        </p:spPr>
      </p:pic>
      <p:sp>
        <p:nvSpPr>
          <p:cNvPr id="45" name="CustomShape 2"/>
          <p:cNvSpPr/>
          <p:nvPr/>
        </p:nvSpPr>
        <p:spPr>
          <a:xfrm>
            <a:off x="-71280" y="1368360"/>
            <a:ext cx="7413840" cy="398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</a:t>
            </a:r>
            <a:r>
              <a:rPr b="0" lang="en-GB" sz="4400" spc="-1" strike="noStrike">
                <a:latin typeface="Arial"/>
              </a:rPr>
              <a:t>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te</a:t>
            </a:r>
            <a:r>
              <a:rPr b="0" lang="en-GB" sz="4400" spc="-1" strike="noStrike">
                <a:latin typeface="Arial"/>
              </a:rPr>
              <a:t>xt </a:t>
            </a:r>
            <a:r>
              <a:rPr b="0" lang="en-GB" sz="4400" spc="-1" strike="noStrike">
                <a:latin typeface="Arial"/>
              </a:rPr>
              <a:t>for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007400" y="7008840"/>
            <a:ext cx="2854440" cy="44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  <a:ea typeface="DejaVu Sans"/>
              </a:rPr>
              <a:t>Rodica, 20. 12.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85" name="Picture 4" descr=""/>
          <p:cNvPicPr/>
          <p:nvPr/>
        </p:nvPicPr>
        <p:blipFill>
          <a:blip r:embed="rId3"/>
          <a:stretch/>
        </p:blipFill>
        <p:spPr>
          <a:xfrm>
            <a:off x="-71280" y="879840"/>
            <a:ext cx="7267680" cy="27000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-71280" y="1368360"/>
            <a:ext cx="7413840" cy="398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0920" cy="12607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-288000" y="6768000"/>
            <a:ext cx="3886920" cy="107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7057800" y="6793920"/>
            <a:ext cx="3453120" cy="16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"/>
          <p:cNvSpPr/>
          <p:nvPr/>
        </p:nvSpPr>
        <p:spPr>
          <a:xfrm>
            <a:off x="193680" y="1331640"/>
            <a:ext cx="9596520" cy="258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9240" bIns="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Učinkovita uporaba genomskih informacij za trajnostjo selekcijo v majhnih populacijah govedi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311640" y="3995640"/>
            <a:ext cx="6159600" cy="23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4440" bIns="45000"/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JANA OBŠTETER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Janez JENKO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John HICKEY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Gregor GORJANC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Rodica, 20. 12. 2019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5" name="Picture 4" descr=""/>
          <p:cNvPicPr/>
          <p:nvPr/>
        </p:nvPicPr>
        <p:blipFill>
          <a:blip r:embed="rId2"/>
          <a:srcRect l="3107" t="36978" r="0" b="41649"/>
          <a:stretch/>
        </p:blipFill>
        <p:spPr>
          <a:xfrm>
            <a:off x="72000" y="6905160"/>
            <a:ext cx="3776760" cy="509760"/>
          </a:xfrm>
          <a:prstGeom prst="rect">
            <a:avLst/>
          </a:prstGeom>
          <a:ln>
            <a:noFill/>
          </a:ln>
        </p:spPr>
      </p:pic>
      <p:pic>
        <p:nvPicPr>
          <p:cNvPr id="136" name="Picture 5" descr=""/>
          <p:cNvPicPr/>
          <p:nvPr/>
        </p:nvPicPr>
        <p:blipFill>
          <a:blip r:embed="rId3"/>
          <a:stretch/>
        </p:blipFill>
        <p:spPr>
          <a:xfrm>
            <a:off x="3816000" y="6552000"/>
            <a:ext cx="1928880" cy="978120"/>
          </a:xfrm>
          <a:prstGeom prst="rect">
            <a:avLst/>
          </a:prstGeom>
          <a:ln>
            <a:noFill/>
          </a:ln>
        </p:spPr>
      </p:pic>
      <p:pic>
        <p:nvPicPr>
          <p:cNvPr id="137" name="Picture 6" descr=""/>
          <p:cNvPicPr/>
          <p:nvPr/>
        </p:nvPicPr>
        <p:blipFill>
          <a:blip r:embed="rId4"/>
          <a:stretch/>
        </p:blipFill>
        <p:spPr>
          <a:xfrm>
            <a:off x="5707080" y="6636960"/>
            <a:ext cx="1563840" cy="993960"/>
          </a:xfrm>
          <a:prstGeom prst="rect">
            <a:avLst/>
          </a:prstGeom>
          <a:ln>
            <a:noFill/>
          </a:ln>
        </p:spPr>
      </p:pic>
      <p:pic>
        <p:nvPicPr>
          <p:cNvPr id="138" name="Picture 7" descr=""/>
          <p:cNvPicPr/>
          <p:nvPr/>
        </p:nvPicPr>
        <p:blipFill>
          <a:blip r:embed="rId5"/>
          <a:stretch/>
        </p:blipFill>
        <p:spPr>
          <a:xfrm>
            <a:off x="8533080" y="6939720"/>
            <a:ext cx="1401840" cy="40320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6"/>
          <a:stretch/>
        </p:blipFill>
        <p:spPr>
          <a:xfrm>
            <a:off x="7344000" y="6552000"/>
            <a:ext cx="1150920" cy="86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1520" y="1080000"/>
            <a:ext cx="9779400" cy="598896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168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Genetski napredek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18" name="Picture 69" descr=""/>
          <p:cNvPicPr/>
          <p:nvPr/>
        </p:nvPicPr>
        <p:blipFill>
          <a:blip r:embed="rId2"/>
          <a:stretch/>
        </p:blipFill>
        <p:spPr>
          <a:xfrm>
            <a:off x="6158520" y="2068200"/>
            <a:ext cx="465120" cy="37944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900000" y="2736000"/>
            <a:ext cx="1188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2,4 – </a:t>
            </a:r>
            <a:r>
              <a:rPr b="1" lang="en-GB" sz="2400" spc="-1" strike="noStrike">
                <a:solidFill>
                  <a:srgbClr val="000066"/>
                </a:solidFill>
                <a:latin typeface="Arial"/>
              </a:rPr>
              <a:t>4,8</a:t>
            </a:r>
            <a:endParaRPr b="1" lang="en-GB" sz="2400" spc="-1" strike="noStrike">
              <a:solidFill>
                <a:srgbClr val="009900"/>
              </a:solid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8000" y="2664000"/>
            <a:ext cx="1188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2,8 – </a:t>
            </a:r>
            <a:r>
              <a:rPr b="1" lang="en-GB" sz="2400" spc="-1" strike="noStrike">
                <a:solidFill>
                  <a:srgbClr val="000066"/>
                </a:solidFill>
                <a:latin typeface="Arial"/>
              </a:rPr>
              <a:t>6,0</a:t>
            </a:r>
            <a:endParaRPr b="1" lang="en-GB" sz="2400" spc="-1" strike="noStrike">
              <a:solidFill>
                <a:srgbClr val="009900"/>
              </a:solid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6912000" y="2664000"/>
            <a:ext cx="1188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3,0 – </a:t>
            </a:r>
            <a:r>
              <a:rPr b="1" lang="en-GB" sz="2400" spc="-1" strike="noStrike">
                <a:solidFill>
                  <a:srgbClr val="000066"/>
                </a:solidFill>
                <a:latin typeface="Arial"/>
              </a:rPr>
              <a:t>5,6</a:t>
            </a:r>
            <a:endParaRPr b="1" lang="en-GB" sz="2400" spc="-1" strike="noStrike">
              <a:solidFill>
                <a:srgbClr val="0099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9058680" y="2052000"/>
            <a:ext cx="805320" cy="37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79400" cy="598896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3096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Efektivna velikost populacije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25" name="Picture 73" descr=""/>
          <p:cNvPicPr/>
          <p:nvPr/>
        </p:nvPicPr>
        <p:blipFill>
          <a:blip r:embed="rId2"/>
          <a:stretch/>
        </p:blipFill>
        <p:spPr>
          <a:xfrm>
            <a:off x="6408000" y="1656000"/>
            <a:ext cx="465120" cy="37944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9216000" y="1692000"/>
            <a:ext cx="741600" cy="39600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3888000" y="1656000"/>
            <a:ext cx="6192720" cy="54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79400" cy="598896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3096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Efektivna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velikost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populacije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30" name="Picture 73" descr=""/>
          <p:cNvPicPr/>
          <p:nvPr/>
        </p:nvPicPr>
        <p:blipFill>
          <a:blip r:embed="rId2"/>
          <a:stretch/>
        </p:blipFill>
        <p:spPr>
          <a:xfrm>
            <a:off x="6408000" y="1656000"/>
            <a:ext cx="465120" cy="37944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9216000" y="1692000"/>
            <a:ext cx="741600" cy="39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267480" y="1098720"/>
            <a:ext cx="9379440" cy="588420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216000" y="898560"/>
            <a:ext cx="9177480" cy="505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548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19548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-1800360" y="-179280"/>
            <a:ext cx="9355320" cy="8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"/>
          <p:cNvSpPr/>
          <p:nvPr/>
        </p:nvSpPr>
        <p:spPr>
          <a:xfrm>
            <a:off x="6192720" y="3240000"/>
            <a:ext cx="64620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/>
          <a:p>
            <a:pPr>
              <a:lnSpc>
                <a:spcPct val="93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84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3096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Učinkovitost pretvorbe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16000" y="898560"/>
            <a:ext cx="9177480" cy="505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548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19548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-1800360" y="-179280"/>
            <a:ext cx="9355320" cy="8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3024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Učinkovitost pretvorbe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505800" y="1116720"/>
            <a:ext cx="9142200" cy="5723280"/>
          </a:xfrm>
          <a:prstGeom prst="rect">
            <a:avLst/>
          </a:prstGeom>
          <a:ln>
            <a:noFill/>
          </a:ln>
        </p:spPr>
      </p:pic>
      <p:sp>
        <p:nvSpPr>
          <p:cNvPr id="241" name="CustomShape 4"/>
          <p:cNvSpPr/>
          <p:nvPr/>
        </p:nvSpPr>
        <p:spPr>
          <a:xfrm>
            <a:off x="3888000" y="4320000"/>
            <a:ext cx="576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77</a:t>
            </a:r>
            <a:endParaRPr b="1" lang="en-GB" sz="2400" spc="-1" strike="noStrike">
              <a:solidFill>
                <a:srgbClr val="009900"/>
              </a:solidFill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5868000" y="2808000"/>
            <a:ext cx="576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0066"/>
                </a:solidFill>
                <a:latin typeface="Arial"/>
              </a:rPr>
              <a:t>84</a:t>
            </a:r>
            <a:endParaRPr b="1" lang="en-GB" sz="2400" spc="-1" strike="noStrike">
              <a:solidFill>
                <a:srgbClr val="000066"/>
              </a:solidFill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4608000" y="2952000"/>
            <a:ext cx="576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66cc"/>
                </a:solidFill>
                <a:latin typeface="Arial"/>
              </a:rPr>
              <a:t>93</a:t>
            </a:r>
            <a:endParaRPr b="1" lang="en-GB" sz="24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244" name="CustomShape 7"/>
          <p:cNvSpPr/>
          <p:nvPr/>
        </p:nvSpPr>
        <p:spPr>
          <a:xfrm>
            <a:off x="3600000" y="3456000"/>
            <a:ext cx="576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5eb1da"/>
                </a:solidFill>
                <a:latin typeface="Arial"/>
              </a:rPr>
              <a:t>100</a:t>
            </a:r>
            <a:endParaRPr b="1" lang="en-GB" sz="2400" spc="-1" strike="noStrike">
              <a:solidFill>
                <a:srgbClr val="5eb1da"/>
              </a:solid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rcRect l="0" t="4801" r="0" b="0"/>
          <a:stretch/>
        </p:blipFill>
        <p:spPr>
          <a:xfrm>
            <a:off x="189360" y="1158840"/>
            <a:ext cx="9818640" cy="583812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216000" y="898560"/>
            <a:ext cx="9177480" cy="505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548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19548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-1800360" y="-179280"/>
            <a:ext cx="9355320" cy="8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324000" y="287280"/>
            <a:ext cx="8828280" cy="108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"/>
          <p:cNvSpPr/>
          <p:nvPr/>
        </p:nvSpPr>
        <p:spPr>
          <a:xfrm>
            <a:off x="3024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Učinkovitost pretvorbe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50" name="Picture 73" descr=""/>
          <p:cNvPicPr/>
          <p:nvPr/>
        </p:nvPicPr>
        <p:blipFill>
          <a:blip r:embed="rId2"/>
          <a:stretch/>
        </p:blipFill>
        <p:spPr>
          <a:xfrm>
            <a:off x="4896000" y="1636560"/>
            <a:ext cx="465120" cy="37944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8136000" y="1629000"/>
            <a:ext cx="825120" cy="387000"/>
          </a:xfrm>
          <a:prstGeom prst="rect">
            <a:avLst/>
          </a:prstGeom>
          <a:ln>
            <a:noFill/>
          </a:ln>
        </p:spPr>
      </p:pic>
      <p:sp>
        <p:nvSpPr>
          <p:cNvPr id="252" name="CustomShape 5"/>
          <p:cNvSpPr/>
          <p:nvPr/>
        </p:nvSpPr>
        <p:spPr>
          <a:xfrm>
            <a:off x="2196000" y="3168000"/>
            <a:ext cx="1188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77 – </a:t>
            </a:r>
            <a:r>
              <a:rPr b="1" lang="en-GB" sz="2400" spc="-1" strike="noStrike">
                <a:solidFill>
                  <a:srgbClr val="5eb1da"/>
                </a:solidFill>
                <a:latin typeface="Arial"/>
              </a:rPr>
              <a:t>100</a:t>
            </a:r>
            <a:endParaRPr b="1" lang="en-GB" sz="2400" spc="-1" strike="noStrike">
              <a:solidFill>
                <a:srgbClr val="009900"/>
              </a:solidFill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5400000" y="3168000"/>
            <a:ext cx="1188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61 – </a:t>
            </a:r>
            <a:r>
              <a:rPr b="1" lang="en-GB" sz="2400" spc="-1" strike="noStrike">
                <a:solidFill>
                  <a:srgbClr val="0066cc"/>
                </a:solidFill>
                <a:latin typeface="Arial"/>
              </a:rPr>
              <a:t>87</a:t>
            </a:r>
            <a:endParaRPr b="1" lang="en-GB" sz="2400" spc="-1" strike="noStrike">
              <a:solidFill>
                <a:srgbClr val="009900"/>
              </a:solidFill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8604000" y="3168000"/>
            <a:ext cx="1188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333366"/>
                </a:solidFill>
                <a:latin typeface="Arial"/>
              </a:rPr>
              <a:t>42</a:t>
            </a:r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 </a:t>
            </a:r>
            <a:r>
              <a:rPr b="1" lang="en-GB" sz="2400" spc="-1" strike="noStrike">
                <a:solidFill>
                  <a:srgbClr val="000066"/>
                </a:solidFill>
                <a:latin typeface="Arial"/>
              </a:rPr>
              <a:t>–</a:t>
            </a:r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 </a:t>
            </a:r>
            <a:r>
              <a:rPr b="1" lang="en-GB" sz="2400" spc="-1" strike="noStrike">
                <a:solidFill>
                  <a:srgbClr val="0066cc"/>
                </a:solidFill>
                <a:latin typeface="Arial"/>
              </a:rPr>
              <a:t>72</a:t>
            </a:r>
            <a:endParaRPr b="1" lang="en-GB" sz="2400" spc="-1" strike="noStrike">
              <a:solidFill>
                <a:srgbClr val="009900"/>
              </a:solid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3280" y="1768320"/>
            <a:ext cx="9069480" cy="438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"/>
          <p:cNvSpPr/>
          <p:nvPr/>
        </p:nvSpPr>
        <p:spPr>
          <a:xfrm>
            <a:off x="576000" y="1589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4920">
              <a:lnSpc>
                <a:spcPct val="93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dva cilja:  maksimiranje genetskega napredka in minimiziranje sorodstva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024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58" name="TextShape 4"/>
          <p:cNvSpPr txBox="1"/>
          <p:nvPr/>
        </p:nvSpPr>
        <p:spPr>
          <a:xfrm>
            <a:off x="216000" y="2952000"/>
            <a:ext cx="4680000" cy="75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Maksimiranje napredka ob omejitvi inbiridinga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259" name="Line 5"/>
          <p:cNvSpPr/>
          <p:nvPr/>
        </p:nvSpPr>
        <p:spPr>
          <a:xfrm>
            <a:off x="1296000" y="4371120"/>
            <a:ext cx="360" cy="173232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6"/>
          <p:cNvSpPr/>
          <p:nvPr/>
        </p:nvSpPr>
        <p:spPr>
          <a:xfrm>
            <a:off x="1296000" y="6103440"/>
            <a:ext cx="2160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7"/>
          <p:cNvSpPr/>
          <p:nvPr/>
        </p:nvSpPr>
        <p:spPr>
          <a:xfrm flipV="1">
            <a:off x="1296000" y="5282280"/>
            <a:ext cx="2160000" cy="3744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8"/>
          <p:cNvSpPr/>
          <p:nvPr/>
        </p:nvSpPr>
        <p:spPr>
          <a:xfrm>
            <a:off x="1778760" y="4946400"/>
            <a:ext cx="181008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ce181e"/>
                </a:solidFill>
                <a:latin typeface="Arial"/>
                <a:ea typeface="DejaVu Sans"/>
              </a:rPr>
              <a:t>STO</a:t>
            </a:r>
            <a:r>
              <a:rPr b="0" lang="en-GB" sz="2000" spc="-1" strike="noStrike">
                <a:solidFill>
                  <a:srgbClr val="ce181e"/>
                </a:solidFill>
                <a:latin typeface="Arial"/>
                <a:ea typeface="DejaVu Sans"/>
              </a:rPr>
              <a:t>PNJA </a:t>
            </a:r>
            <a:r>
              <a:rPr b="0" lang="en-GB" sz="2000" spc="-1" strike="noStrike">
                <a:solidFill>
                  <a:srgbClr val="ce181e"/>
                </a:solidFill>
                <a:latin typeface="Arial"/>
                <a:ea typeface="DejaVu Sans"/>
              </a:rPr>
              <a:t>INBR</a:t>
            </a:r>
            <a:r>
              <a:rPr b="0" lang="en-GB" sz="2000" spc="-1" strike="noStrike">
                <a:solidFill>
                  <a:srgbClr val="ce181e"/>
                </a:solidFill>
                <a:latin typeface="Arial"/>
                <a:ea typeface="DejaVu Sans"/>
              </a:rPr>
              <a:t>IDIN</a:t>
            </a:r>
            <a:r>
              <a:rPr b="0" lang="en-GB" sz="2000" spc="-1" strike="noStrike">
                <a:solidFill>
                  <a:srgbClr val="ce181e"/>
                </a:solidFill>
                <a:latin typeface="Arial"/>
                <a:ea typeface="DejaVu Sans"/>
              </a:rPr>
              <a:t>GA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2043360" y="6141240"/>
            <a:ext cx="10458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64" name="TextShape 10"/>
          <p:cNvSpPr txBox="1"/>
          <p:nvPr/>
        </p:nvSpPr>
        <p:spPr>
          <a:xfrm>
            <a:off x="5472000" y="2952000"/>
            <a:ext cx="4392000" cy="14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g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k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h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v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l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6192000" y="4392000"/>
            <a:ext cx="2664000" cy="2160000"/>
          </a:xfrm>
          <a:prstGeom prst="rect">
            <a:avLst/>
          </a:prstGeom>
          <a:ln>
            <a:noFill/>
          </a:ln>
        </p:spPr>
      </p:pic>
      <p:sp>
        <p:nvSpPr>
          <p:cNvPr id="266" name="CustomShape 11"/>
          <p:cNvSpPr/>
          <p:nvPr/>
        </p:nvSpPr>
        <p:spPr>
          <a:xfrm>
            <a:off x="5760000" y="5196960"/>
            <a:ext cx="1559160" cy="347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GENETSKI NAPREDEK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7632000" y="5184000"/>
            <a:ext cx="1991880" cy="347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GENETSKA VARIABILNOST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2448000" y="2664000"/>
            <a:ext cx="216000" cy="288000"/>
          </a:xfrm>
          <a:custGeom>
            <a:avLst/>
            <a:gdLst/>
            <a:ahLst/>
            <a:rect l="0" t="0" r="r" b="b"/>
            <a:pathLst>
              <a:path w="602" h="802">
                <a:moveTo>
                  <a:pt x="150" y="0"/>
                </a:moveTo>
                <a:lnTo>
                  <a:pt x="150" y="600"/>
                </a:lnTo>
                <a:lnTo>
                  <a:pt x="0" y="600"/>
                </a:lnTo>
                <a:lnTo>
                  <a:pt x="300" y="801"/>
                </a:lnTo>
                <a:lnTo>
                  <a:pt x="601" y="600"/>
                </a:lnTo>
                <a:lnTo>
                  <a:pt x="450" y="600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4"/>
          <p:cNvSpPr/>
          <p:nvPr/>
        </p:nvSpPr>
        <p:spPr>
          <a:xfrm>
            <a:off x="7632000" y="2664000"/>
            <a:ext cx="216000" cy="288000"/>
          </a:xfrm>
          <a:custGeom>
            <a:avLst/>
            <a:gdLst/>
            <a:ahLst/>
            <a:rect l="0" t="0" r="r" b="b"/>
            <a:pathLst>
              <a:path w="602" h="802">
                <a:moveTo>
                  <a:pt x="150" y="0"/>
                </a:moveTo>
                <a:lnTo>
                  <a:pt x="150" y="600"/>
                </a:lnTo>
                <a:lnTo>
                  <a:pt x="0" y="600"/>
                </a:lnTo>
                <a:lnTo>
                  <a:pt x="300" y="801"/>
                </a:lnTo>
                <a:lnTo>
                  <a:pt x="601" y="600"/>
                </a:lnTo>
                <a:lnTo>
                  <a:pt x="450" y="600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5"/>
          <p:cNvSpPr/>
          <p:nvPr/>
        </p:nvSpPr>
        <p:spPr>
          <a:xfrm>
            <a:off x="144000" y="2448000"/>
            <a:ext cx="9939600" cy="42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3280" y="1768320"/>
            <a:ext cx="9069480" cy="438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2920" cy="5193720"/>
          </a:xfrm>
          <a:prstGeom prst="rect">
            <a:avLst/>
          </a:prstGeom>
          <a:ln>
            <a:noFill/>
          </a:ln>
        </p:spPr>
      </p:pic>
      <p:sp>
        <p:nvSpPr>
          <p:cNvPr id="273" name="CustomShape 2"/>
          <p:cNvSpPr/>
          <p:nvPr/>
        </p:nvSpPr>
        <p:spPr>
          <a:xfrm>
            <a:off x="503280" y="1440000"/>
            <a:ext cx="9069480" cy="49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"/>
          <p:cNvSpPr/>
          <p:nvPr/>
        </p:nvSpPr>
        <p:spPr>
          <a:xfrm>
            <a:off x="3528000" y="1296000"/>
            <a:ext cx="2302920" cy="37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Stopnja sorodstva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3168000" y="6336000"/>
            <a:ext cx="3022920" cy="655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Minimalno sorodstvo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 rot="16200000">
            <a:off x="468000" y="3673080"/>
            <a:ext cx="3166920" cy="430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Maksimalni napredek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 rot="5400000">
            <a:off x="5545080" y="3672000"/>
            <a:ext cx="3166920" cy="430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Selekcijski kriterij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8" name="CustomShape 7"/>
          <p:cNvSpPr/>
          <p:nvPr/>
        </p:nvSpPr>
        <p:spPr>
          <a:xfrm>
            <a:off x="5965920" y="5719320"/>
            <a:ext cx="430920" cy="38988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8"/>
          <p:cNvSpPr/>
          <p:nvPr/>
        </p:nvSpPr>
        <p:spPr>
          <a:xfrm>
            <a:off x="7128000" y="5253840"/>
            <a:ext cx="2878920" cy="188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latin typeface="Arial"/>
                <a:ea typeface="DejaVu Sans"/>
              </a:rPr>
              <a:t>CILJ = MIN SORODSTVO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latin typeface="Arial"/>
                <a:ea typeface="DejaVu Sans"/>
              </a:rPr>
              <a:t>0% maksimalnega napredka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latin typeface="Arial"/>
                <a:ea typeface="DejaVu Sans"/>
              </a:rPr>
              <a:t>100% minimalnega sorodstva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80" name="CustomShape 9"/>
          <p:cNvSpPr/>
          <p:nvPr/>
        </p:nvSpPr>
        <p:spPr>
          <a:xfrm>
            <a:off x="2592000" y="2016000"/>
            <a:ext cx="430920" cy="38988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0"/>
          <p:cNvSpPr/>
          <p:nvPr/>
        </p:nvSpPr>
        <p:spPr>
          <a:xfrm>
            <a:off x="72000" y="1224000"/>
            <a:ext cx="2878920" cy="188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latin typeface="Arial"/>
                <a:ea typeface="DejaVu Sans"/>
              </a:rPr>
              <a:t>CILJ = MAX NAPREDEK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latin typeface="Arial"/>
                <a:ea typeface="DejaVu Sans"/>
              </a:rPr>
              <a:t>100% maksimalnega napredka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latin typeface="Arial"/>
                <a:ea typeface="DejaVu Sans"/>
              </a:rPr>
              <a:t>0% minimalnega sorodstva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82" name="CustomShape 11"/>
          <p:cNvSpPr/>
          <p:nvPr/>
        </p:nvSpPr>
        <p:spPr>
          <a:xfrm>
            <a:off x="2952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03280" y="1768320"/>
            <a:ext cx="9069480" cy="438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4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2920" cy="519372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503280" y="1440000"/>
            <a:ext cx="9069480" cy="49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3528000" y="1296000"/>
            <a:ext cx="2302920" cy="37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Stopnja sorodstva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3168000" y="6336000"/>
            <a:ext cx="3022920" cy="655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Minimalno sorodstvo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 rot="16200000">
            <a:off x="468000" y="3673080"/>
            <a:ext cx="3166920" cy="430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Maksimalni napredek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9" name="CustomShape 6"/>
          <p:cNvSpPr/>
          <p:nvPr/>
        </p:nvSpPr>
        <p:spPr>
          <a:xfrm rot="5400000">
            <a:off x="5545080" y="3672000"/>
            <a:ext cx="3166920" cy="430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Selekcijski kriterij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90" name="CustomShape 7"/>
          <p:cNvSpPr/>
          <p:nvPr/>
        </p:nvSpPr>
        <p:spPr>
          <a:xfrm>
            <a:off x="5965920" y="5719320"/>
            <a:ext cx="430920" cy="38988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8"/>
          <p:cNvSpPr/>
          <p:nvPr/>
        </p:nvSpPr>
        <p:spPr>
          <a:xfrm>
            <a:off x="7128000" y="5253840"/>
            <a:ext cx="2878920" cy="188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latin typeface="Arial"/>
                <a:ea typeface="DejaVu Sans"/>
              </a:rPr>
              <a:t>CILJ = MIN SORODSTVO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latin typeface="Arial"/>
                <a:ea typeface="DejaVu Sans"/>
              </a:rPr>
              <a:t>0% maksimalnega napredka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3333"/>
                </a:solidFill>
                <a:latin typeface="Arial"/>
                <a:ea typeface="DejaVu Sans"/>
              </a:rPr>
              <a:t>100% minimalnega sorodstva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92" name="CustomShape 9"/>
          <p:cNvSpPr/>
          <p:nvPr/>
        </p:nvSpPr>
        <p:spPr>
          <a:xfrm>
            <a:off x="2592000" y="2016000"/>
            <a:ext cx="430920" cy="38988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>
            <a:off x="72000" y="1224000"/>
            <a:ext cx="2878920" cy="188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latin typeface="Arial"/>
                <a:ea typeface="DejaVu Sans"/>
              </a:rPr>
              <a:t>CILJ = MAX NAPREDEK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latin typeface="Arial"/>
                <a:ea typeface="DejaVu Sans"/>
              </a:rPr>
              <a:t>100% maksimalnega napredka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99"/>
                </a:solidFill>
                <a:latin typeface="Arial"/>
                <a:ea typeface="DejaVu Sans"/>
              </a:rPr>
              <a:t>0% minimalnega sorodstva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94" name="CustomShape 11"/>
          <p:cNvSpPr/>
          <p:nvPr/>
        </p:nvSpPr>
        <p:spPr>
          <a:xfrm>
            <a:off x="4752000" y="2376000"/>
            <a:ext cx="430920" cy="38988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>
            <a:off x="5400000" y="1944000"/>
            <a:ext cx="3598920" cy="64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00"/>
                </a:solidFill>
                <a:latin typeface="Arial"/>
                <a:ea typeface="DejaVu Sans"/>
              </a:rPr>
              <a:t>82% maksimalnega napredka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9900"/>
                </a:solidFill>
                <a:latin typeface="Arial"/>
                <a:ea typeface="DejaVu Sans"/>
              </a:rPr>
              <a:t>57% minimalnega sorodstva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96" name="CustomShape 13"/>
          <p:cNvSpPr/>
          <p:nvPr/>
        </p:nvSpPr>
        <p:spPr>
          <a:xfrm>
            <a:off x="2952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3280" y="1768320"/>
            <a:ext cx="9069480" cy="438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"/>
          <p:cNvSpPr/>
          <p:nvPr/>
        </p:nvSpPr>
        <p:spPr>
          <a:xfrm>
            <a:off x="503280" y="1440000"/>
            <a:ext cx="9069480" cy="49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/>
          <a:p>
            <a:pPr marL="208080" indent="-2034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Optimizacija izbire in uporabe očetov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 marL="208080" indent="-2034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Vsi aktivni biki (PT, GT) + mladi kandidati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 marL="208080" indent="-2034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Tarčne stopinje: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 lvl="3" marL="863640" indent="-21456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45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3" marL="863640" indent="-21456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50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3" marL="863640" indent="-21456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55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3" marL="863640" indent="-21456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60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3" marL="863640" indent="-21456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75</a:t>
            </a:r>
            <a:endParaRPr b="0" lang="en-GB" sz="2400" spc="-1" strike="noStrike">
              <a:latin typeface="Arial"/>
              <a:ea typeface="AR PL SungtiL GB"/>
            </a:endParaRPr>
          </a:p>
        </p:txBody>
      </p:sp>
      <p:pic>
        <p:nvPicPr>
          <p:cNvPr id="299" name="Picture 3" descr=""/>
          <p:cNvPicPr/>
          <p:nvPr/>
        </p:nvPicPr>
        <p:blipFill>
          <a:blip r:embed="rId1"/>
          <a:stretch/>
        </p:blipFill>
        <p:spPr>
          <a:xfrm>
            <a:off x="4104000" y="2651760"/>
            <a:ext cx="4178520" cy="4187160"/>
          </a:xfrm>
          <a:prstGeom prst="rect">
            <a:avLst/>
          </a:prstGeom>
          <a:ln>
            <a:noFill/>
          </a:ln>
        </p:spPr>
      </p:pic>
      <p:sp>
        <p:nvSpPr>
          <p:cNvPr id="300" name="CustomShape 3"/>
          <p:cNvSpPr/>
          <p:nvPr/>
        </p:nvSpPr>
        <p:spPr>
          <a:xfrm>
            <a:off x="6768000" y="3780000"/>
            <a:ext cx="286920" cy="28692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"/>
          <p:cNvSpPr/>
          <p:nvPr/>
        </p:nvSpPr>
        <p:spPr>
          <a:xfrm>
            <a:off x="6912000" y="4032000"/>
            <a:ext cx="286920" cy="28692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>
            <a:off x="7020000" y="4284000"/>
            <a:ext cx="286920" cy="28692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6"/>
          <p:cNvSpPr/>
          <p:nvPr/>
        </p:nvSpPr>
        <p:spPr>
          <a:xfrm>
            <a:off x="7128000" y="4572000"/>
            <a:ext cx="286920" cy="28692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7"/>
          <p:cNvSpPr/>
          <p:nvPr/>
        </p:nvSpPr>
        <p:spPr>
          <a:xfrm>
            <a:off x="7272000" y="5328000"/>
            <a:ext cx="286920" cy="28692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8"/>
          <p:cNvSpPr/>
          <p:nvPr/>
        </p:nvSpPr>
        <p:spPr>
          <a:xfrm>
            <a:off x="2952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240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Uvod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4280" y="2589480"/>
            <a:ext cx="9244080" cy="49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spcBef>
                <a:spcPts val="2268"/>
              </a:spcBef>
              <a:spcAft>
                <a:spcPts val="226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Majhne populacije govedi - 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genomska selekcija še ni popolnoma integrirana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 marL="355680" indent="-349560">
              <a:lnSpc>
                <a:spcPct val="100000"/>
              </a:lnSpc>
              <a:spcBef>
                <a:spcPts val="2268"/>
              </a:spcBef>
              <a:spcAft>
                <a:spcPts val="226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Kako intenzivno lahko odbiramo?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 marL="355680" indent="-349560">
              <a:lnSpc>
                <a:spcPct val="100000"/>
              </a:lnSpc>
              <a:spcBef>
                <a:spcPts val="2268"/>
              </a:spcBef>
              <a:spcAft>
                <a:spcPts val="226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Trajnostna strategija?</a:t>
            </a:r>
            <a:endParaRPr b="0" lang="en-GB" sz="3200" spc="-1" strike="noStrike">
              <a:latin typeface="Arial"/>
              <a:ea typeface="AR PL SungtiL GB"/>
            </a:endParaRPr>
          </a:p>
        </p:txBody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7200000" y="22320"/>
            <a:ext cx="2929680" cy="292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26280" y="1376640"/>
            <a:ext cx="10079280" cy="543312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2952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46040" y="1395360"/>
            <a:ext cx="9177480" cy="505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Največji genetski napredek?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 marL="216000" indent="-21132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genomska selekcija, hitrejše obračanje očetov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 marL="216000" indent="-21132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br/>
            <a:r>
              <a:rPr b="0" lang="en-GB" sz="3000" spc="-1" strike="noStrike">
                <a:solidFill>
                  <a:srgbClr val="000000"/>
                </a:solidFill>
                <a:latin typeface="Arial"/>
                <a:ea typeface="DejaVu Sans"/>
              </a:rPr>
              <a:t>Najvičja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N</a:t>
            </a:r>
            <a:r>
              <a:rPr b="0" lang="en-GB" sz="32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in učinkovitost pretvorbe?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Hibridna uporaba PT, GT očetov in hitrejše obračanje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 marL="216000" indent="-21132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br/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Optimizirati ali ne optimizirati? 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Izboljša učinkovitost pretvorbe vseh scenarijev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Več napredka, ista izguba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Isti napredek, manjša izguba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 marL="216000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6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293760" y="331920"/>
            <a:ext cx="8828280" cy="108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4" descr=""/>
          <p:cNvPicPr/>
          <p:nvPr/>
        </p:nvPicPr>
        <p:blipFill>
          <a:blip r:embed="rId1"/>
          <a:stretch/>
        </p:blipFill>
        <p:spPr>
          <a:xfrm>
            <a:off x="7958880" y="1996560"/>
            <a:ext cx="465120" cy="379440"/>
          </a:xfrm>
          <a:prstGeom prst="rect">
            <a:avLst/>
          </a:prstGeom>
          <a:ln>
            <a:noFill/>
          </a:ln>
        </p:spPr>
      </p:pic>
      <p:pic>
        <p:nvPicPr>
          <p:cNvPr id="311" name="Picture 5" descr=""/>
          <p:cNvPicPr/>
          <p:nvPr/>
        </p:nvPicPr>
        <p:blipFill>
          <a:blip r:embed="rId2"/>
          <a:stretch/>
        </p:blipFill>
        <p:spPr>
          <a:xfrm>
            <a:off x="8964000" y="3580560"/>
            <a:ext cx="465120" cy="379440"/>
          </a:xfrm>
          <a:prstGeom prst="rect">
            <a:avLst/>
          </a:prstGeom>
          <a:ln>
            <a:noFill/>
          </a:ln>
        </p:spPr>
      </p:pic>
      <p:sp>
        <p:nvSpPr>
          <p:cNvPr id="312" name="CustomShape 3"/>
          <p:cNvSpPr/>
          <p:nvPr/>
        </p:nvSpPr>
        <p:spPr>
          <a:xfrm>
            <a:off x="2952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Zaključki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19760" y="1613520"/>
            <a:ext cx="9154080" cy="49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004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31640" indent="-32004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91520" y="2664000"/>
            <a:ext cx="31064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kratko- in dolgoročni genetski napredek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3587760" y="2701800"/>
            <a:ext cx="310644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omejitev inbridinga in zagotovitev dolgoročnega napredka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6827760" y="2701800"/>
            <a:ext cx="3106440" cy="16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zagotavljati konkurenčnost na mednarodnem trgu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47" name="Picture 3" descr=""/>
          <p:cNvPicPr/>
          <p:nvPr/>
        </p:nvPicPr>
        <p:blipFill>
          <a:blip r:embed="rId1"/>
          <a:stretch/>
        </p:blipFill>
        <p:spPr>
          <a:xfrm>
            <a:off x="2592360" y="5112000"/>
            <a:ext cx="4605840" cy="1285200"/>
          </a:xfrm>
          <a:prstGeom prst="rect">
            <a:avLst/>
          </a:prstGeom>
          <a:ln w="9360">
            <a:noFill/>
          </a:ln>
        </p:spPr>
      </p:pic>
      <p:sp>
        <p:nvSpPr>
          <p:cNvPr id="148" name="CustomShape 5"/>
          <p:cNvSpPr/>
          <p:nvPr/>
        </p:nvSpPr>
        <p:spPr>
          <a:xfrm>
            <a:off x="-1080000" y="1080000"/>
            <a:ext cx="70200" cy="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6"/>
          <p:cNvSpPr/>
          <p:nvPr/>
        </p:nvSpPr>
        <p:spPr>
          <a:xfrm>
            <a:off x="419760" y="1656000"/>
            <a:ext cx="2734200" cy="79020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GENETSKI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NAPREDEK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0" name="CustomShape 7"/>
          <p:cNvSpPr/>
          <p:nvPr/>
        </p:nvSpPr>
        <p:spPr>
          <a:xfrm>
            <a:off x="3744000" y="1656000"/>
            <a:ext cx="2734200" cy="79020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GENETSKA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VARIABILNOST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1" name="CustomShape 8"/>
          <p:cNvSpPr/>
          <p:nvPr/>
        </p:nvSpPr>
        <p:spPr>
          <a:xfrm>
            <a:off x="7056000" y="1656000"/>
            <a:ext cx="2734200" cy="79020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EKONOMSKA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UČINKOVITOST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2" name="CustomShape 9"/>
          <p:cNvSpPr/>
          <p:nvPr/>
        </p:nvSpPr>
        <p:spPr>
          <a:xfrm>
            <a:off x="3240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Trajnostna selekcija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47840" y="1987560"/>
            <a:ext cx="9061560" cy="39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3000"/>
              </a:lnSpc>
              <a:spcBef>
                <a:spcPts val="3118"/>
              </a:spcBef>
              <a:spcAft>
                <a:spcPts val="3118"/>
              </a:spcAft>
            </a:pPr>
            <a:r>
              <a:rPr b="0" lang="en-GB" sz="3400" spc="-1" strike="noStrike">
                <a:solidFill>
                  <a:srgbClr val="000000"/>
                </a:solidFill>
                <a:latin typeface="Arial"/>
                <a:ea typeface="DejaVu Sans"/>
              </a:rPr>
              <a:t>1) Načini uporabe genomske informacije: </a:t>
            </a:r>
            <a:r>
              <a:rPr b="1" lang="en-GB" sz="3400" spc="-1" strike="noStrike">
                <a:solidFill>
                  <a:srgbClr val="000000"/>
                </a:solidFill>
                <a:latin typeface="Arial"/>
                <a:ea typeface="DejaVu Sans"/>
              </a:rPr>
              <a:t>genetski napredek</a:t>
            </a:r>
            <a:endParaRPr b="0" lang="en-GB" sz="34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  <a:spcBef>
                <a:spcPts val="3118"/>
              </a:spcBef>
              <a:spcAft>
                <a:spcPts val="3118"/>
              </a:spcAft>
            </a:pPr>
            <a:r>
              <a:rPr b="0" lang="en-GB" sz="3400" spc="-1" strike="noStrike">
                <a:solidFill>
                  <a:srgbClr val="000000"/>
                </a:solidFill>
                <a:latin typeface="Arial"/>
                <a:ea typeface="DejaVu Sans"/>
              </a:rPr>
              <a:t>2) Načini uporabe genomske informacije: </a:t>
            </a:r>
            <a:r>
              <a:rPr b="1" lang="en-GB" sz="3400" spc="-1" strike="noStrike">
                <a:solidFill>
                  <a:srgbClr val="000000"/>
                </a:solidFill>
                <a:latin typeface="Arial"/>
                <a:ea typeface="DejaVu Sans"/>
              </a:rPr>
              <a:t>genetska variabilnost</a:t>
            </a:r>
            <a:endParaRPr b="0" lang="en-GB" sz="34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  <a:spcBef>
                <a:spcPts val="3118"/>
              </a:spcBef>
              <a:spcAft>
                <a:spcPts val="3118"/>
              </a:spcAft>
            </a:pPr>
            <a:r>
              <a:rPr b="0" lang="en-GB" sz="3400" spc="-1" strike="noStrike">
                <a:solidFill>
                  <a:srgbClr val="000000"/>
                </a:solidFill>
                <a:latin typeface="Arial"/>
                <a:ea typeface="DejaVu Sans"/>
              </a:rPr>
              <a:t>3) </a:t>
            </a:r>
            <a:r>
              <a:rPr b="1" lang="en-GB" sz="3400" spc="-1" strike="noStrike">
                <a:solidFill>
                  <a:srgbClr val="000000"/>
                </a:solidFill>
                <a:latin typeface="Arial"/>
                <a:ea typeface="DejaVu Sans"/>
              </a:rPr>
              <a:t>Kontrola sorodstva</a:t>
            </a:r>
            <a:r>
              <a:rPr b="0" lang="en-GB" sz="3400" spc="-1" strike="noStrike">
                <a:solidFill>
                  <a:srgbClr val="000000"/>
                </a:solidFill>
                <a:latin typeface="Arial"/>
                <a:ea typeface="DejaVu Sans"/>
              </a:rPr>
              <a:t> populacije</a:t>
            </a:r>
            <a:endParaRPr b="0" lang="en-GB" sz="3400" spc="-1" strike="noStrike">
              <a:latin typeface="Arial"/>
              <a:ea typeface="AR PL SungtiL GB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3280" y="30168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76000" y="23040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492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odbiramo živali z najboljšimi PV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 marL="216000" indent="-21492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samo en cilj: maksimiranje genetskega napredka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56" name="Table 2"/>
          <p:cNvGraphicFramePr/>
          <p:nvPr/>
        </p:nvGraphicFramePr>
        <p:xfrm>
          <a:off x="1608120" y="9290160"/>
          <a:ext cx="4320360" cy="427428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4608000" y="4230720"/>
            <a:ext cx="4491360" cy="203220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3168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Selekcija “z odrezom”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240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Način odbire očetov</a:t>
            </a:r>
            <a:endParaRPr b="0" lang="en-GB" sz="3600" spc="-1" strike="noStrike">
              <a:latin typeface="Arial"/>
            </a:endParaRPr>
          </a:p>
        </p:txBody>
      </p:sp>
      <p:graphicFrame>
        <p:nvGraphicFramePr>
          <p:cNvPr id="160" name="Table 2"/>
          <p:cNvGraphicFramePr/>
          <p:nvPr/>
        </p:nvGraphicFramePr>
        <p:xfrm>
          <a:off x="1608120" y="9290160"/>
          <a:ext cx="4320360" cy="427428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61" name="CustomShape 3"/>
          <p:cNvSpPr/>
          <p:nvPr/>
        </p:nvSpPr>
        <p:spPr>
          <a:xfrm>
            <a:off x="1224000" y="2089080"/>
            <a:ext cx="237348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Progeno testirani</a:t>
            </a:r>
            <a:endParaRPr b="0" lang="en-GB" sz="20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očetje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4716360" y="1584360"/>
            <a:ext cx="860400" cy="357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3816360" y="2062080"/>
            <a:ext cx="266256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Preselekcija</a:t>
            </a:r>
            <a:endParaRPr b="0" lang="en-GB" sz="20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na gEBV – progeno testirani očetje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64" name="CustomShape 6"/>
          <p:cNvSpPr/>
          <p:nvPr/>
        </p:nvSpPr>
        <p:spPr>
          <a:xfrm>
            <a:off x="7705800" y="1584360"/>
            <a:ext cx="500040" cy="35748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6551640" y="2062080"/>
            <a:ext cx="28051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Genomski testirani očetje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2198520" y="160344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>
            <a:off x="2200320" y="160344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8" name="CustomShape 10"/>
          <p:cNvSpPr/>
          <p:nvPr/>
        </p:nvSpPr>
        <p:spPr>
          <a:xfrm>
            <a:off x="2162160" y="1584360"/>
            <a:ext cx="500040" cy="35748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Table 1"/>
          <p:cNvGraphicFramePr/>
          <p:nvPr/>
        </p:nvGraphicFramePr>
        <p:xfrm>
          <a:off x="864000" y="3492000"/>
          <a:ext cx="8999640" cy="2833920"/>
        </p:xfrm>
        <a:graphic>
          <a:graphicData uri="http://schemas.openxmlformats.org/drawingml/2006/table">
            <a:tbl>
              <a:tblPr/>
              <a:tblGrid>
                <a:gridCol w="1319040"/>
                <a:gridCol w="4077720"/>
                <a:gridCol w="3603240"/>
              </a:tblGrid>
              <a:tr h="507960"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Scenariji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Katere očete uporabimo?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Kako očete uporabljamo?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očetov / 5 let</a:t>
                      </a: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očetov / 1 let</a:t>
                      </a: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oče / 5 let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GT-PT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GT-BM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 za bikovske matere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992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70" name="CustomShape 2"/>
          <p:cNvSpPr/>
          <p:nvPr/>
        </p:nvSpPr>
        <p:spPr>
          <a:xfrm>
            <a:off x="3240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Scenariji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2227680" y="435600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2300760" y="435600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5"/>
          <p:cNvSpPr/>
          <p:nvPr/>
        </p:nvSpPr>
        <p:spPr>
          <a:xfrm>
            <a:off x="2227680" y="435600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6"/>
          <p:cNvSpPr/>
          <p:nvPr/>
        </p:nvSpPr>
        <p:spPr>
          <a:xfrm>
            <a:off x="2270520" y="4860360"/>
            <a:ext cx="860400" cy="357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5" name="CustomShape 7"/>
          <p:cNvSpPr/>
          <p:nvPr/>
        </p:nvSpPr>
        <p:spPr>
          <a:xfrm>
            <a:off x="2300760" y="435600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8"/>
          <p:cNvSpPr/>
          <p:nvPr/>
        </p:nvSpPr>
        <p:spPr>
          <a:xfrm>
            <a:off x="2272320" y="5902920"/>
            <a:ext cx="500040" cy="35748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7" name="CustomShape 9"/>
          <p:cNvSpPr/>
          <p:nvPr/>
        </p:nvSpPr>
        <p:spPr>
          <a:xfrm>
            <a:off x="2269080" y="5398920"/>
            <a:ext cx="500040" cy="35748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" name="CustomShape 10"/>
          <p:cNvSpPr/>
          <p:nvPr/>
        </p:nvSpPr>
        <p:spPr>
          <a:xfrm>
            <a:off x="2270520" y="4320000"/>
            <a:ext cx="500040" cy="35748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9" name="Picture 69" descr=""/>
          <p:cNvPicPr/>
          <p:nvPr/>
        </p:nvPicPr>
        <p:blipFill>
          <a:blip r:embed="rId1"/>
          <a:stretch/>
        </p:blipFill>
        <p:spPr>
          <a:xfrm>
            <a:off x="8352000" y="5127480"/>
            <a:ext cx="465120" cy="379440"/>
          </a:xfrm>
          <a:prstGeom prst="rect">
            <a:avLst/>
          </a:prstGeom>
          <a:ln>
            <a:noFill/>
          </a:ln>
        </p:spPr>
      </p:pic>
      <p:pic>
        <p:nvPicPr>
          <p:cNvPr id="180" name="Picture 70" descr=""/>
          <p:cNvPicPr/>
          <p:nvPr/>
        </p:nvPicPr>
        <p:blipFill>
          <a:blip r:embed="rId2"/>
          <a:stretch/>
        </p:blipFill>
        <p:spPr>
          <a:xfrm>
            <a:off x="7991640" y="5796000"/>
            <a:ext cx="719280" cy="325440"/>
          </a:xfrm>
          <a:prstGeom prst="rect">
            <a:avLst/>
          </a:prstGeom>
          <a:ln>
            <a:noFill/>
          </a:ln>
        </p:spPr>
      </p:pic>
      <p:sp>
        <p:nvSpPr>
          <p:cNvPr id="181" name="CustomShape 11"/>
          <p:cNvSpPr/>
          <p:nvPr/>
        </p:nvSpPr>
        <p:spPr>
          <a:xfrm>
            <a:off x="6300000" y="2880000"/>
            <a:ext cx="3887640" cy="3959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2"/>
          <p:cNvSpPr/>
          <p:nvPr/>
        </p:nvSpPr>
        <p:spPr>
          <a:xfrm>
            <a:off x="1224000" y="2089800"/>
            <a:ext cx="237348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og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en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ni</a:t>
            </a:r>
            <a:endParaRPr b="0" lang="en-GB" sz="20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oč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etj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83" name="CustomShape 13"/>
          <p:cNvSpPr/>
          <p:nvPr/>
        </p:nvSpPr>
        <p:spPr>
          <a:xfrm>
            <a:off x="4716360" y="1585080"/>
            <a:ext cx="860400" cy="357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</a:t>
            </a: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T-</a:t>
            </a: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4" name="CustomShape 14"/>
          <p:cNvSpPr/>
          <p:nvPr/>
        </p:nvSpPr>
        <p:spPr>
          <a:xfrm>
            <a:off x="3816360" y="2062800"/>
            <a:ext cx="266256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Preselekcija</a:t>
            </a:r>
            <a:endParaRPr b="0" lang="en-GB" sz="20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na gEBV – progeno testirani očetje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85" name="CustomShape 15"/>
          <p:cNvSpPr/>
          <p:nvPr/>
        </p:nvSpPr>
        <p:spPr>
          <a:xfrm>
            <a:off x="7705800" y="1585080"/>
            <a:ext cx="500040" cy="35748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6" name="CustomShape 16"/>
          <p:cNvSpPr/>
          <p:nvPr/>
        </p:nvSpPr>
        <p:spPr>
          <a:xfrm>
            <a:off x="6551640" y="2062800"/>
            <a:ext cx="28051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Genomski testirani očetje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87" name="CustomShape 17"/>
          <p:cNvSpPr/>
          <p:nvPr/>
        </p:nvSpPr>
        <p:spPr>
          <a:xfrm>
            <a:off x="2198520" y="160416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8" name="CustomShape 18"/>
          <p:cNvSpPr/>
          <p:nvPr/>
        </p:nvSpPr>
        <p:spPr>
          <a:xfrm>
            <a:off x="2200320" y="160416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9" name="CustomShape 19"/>
          <p:cNvSpPr/>
          <p:nvPr/>
        </p:nvSpPr>
        <p:spPr>
          <a:xfrm>
            <a:off x="2162160" y="1585080"/>
            <a:ext cx="500040" cy="35748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327600" cy="598896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3168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Genetski napredek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9072000" y="4248000"/>
            <a:ext cx="576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2,</a:t>
            </a:r>
            <a:r>
              <a:rPr b="1" lang="en-GB" sz="2400" spc="-1" strike="noStrike">
                <a:solidFill>
                  <a:srgbClr val="009900"/>
                </a:solidFill>
                <a:latin typeface="Arial"/>
              </a:rPr>
              <a:t>4</a:t>
            </a:r>
            <a:endParaRPr b="1" lang="en-GB" sz="2400" spc="-1" strike="noStrike">
              <a:solidFill>
                <a:srgbClr val="009900"/>
              </a:solid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9072000" y="3600000"/>
            <a:ext cx="576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5eb1da"/>
                </a:solidFill>
                <a:latin typeface="Arial"/>
              </a:rPr>
              <a:t>3,4</a:t>
            </a:r>
            <a:endParaRPr b="1" lang="en-GB" sz="2400" spc="-1" strike="noStrike">
              <a:solidFill>
                <a:srgbClr val="5eb1da"/>
              </a:solid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9072000" y="3024000"/>
            <a:ext cx="576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66cc"/>
                </a:solidFill>
                <a:latin typeface="Arial"/>
              </a:rPr>
              <a:t>4,2</a:t>
            </a:r>
            <a:endParaRPr b="1" lang="en-GB" sz="2400" spc="-1" strike="noStrike">
              <a:solidFill>
                <a:srgbClr val="0066cc"/>
              </a:solidFill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9072000" y="2592000"/>
            <a:ext cx="576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2400" spc="-1" strike="noStrike">
                <a:solidFill>
                  <a:srgbClr val="000066"/>
                </a:solidFill>
                <a:latin typeface="Arial"/>
              </a:rPr>
              <a:t>4,8</a:t>
            </a:r>
            <a:endParaRPr b="1" lang="en-GB" sz="2400" spc="-1" strike="noStrike">
              <a:solidFill>
                <a:srgbClr val="000066"/>
              </a:solid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Table 1"/>
          <p:cNvGraphicFramePr/>
          <p:nvPr/>
        </p:nvGraphicFramePr>
        <p:xfrm>
          <a:off x="864000" y="3492000"/>
          <a:ext cx="8999640" cy="2979720"/>
        </p:xfrm>
        <a:graphic>
          <a:graphicData uri="http://schemas.openxmlformats.org/drawingml/2006/table">
            <a:tbl>
              <a:tblPr/>
              <a:tblGrid>
                <a:gridCol w="1319040"/>
                <a:gridCol w="4077720"/>
                <a:gridCol w="3603240"/>
              </a:tblGrid>
              <a:tr h="507960"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ar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iji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at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er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 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č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et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 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or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?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 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č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et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 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or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blj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</a:t>
                      </a: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?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očetov / 5 let</a:t>
                      </a: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očetov / 1 let</a:t>
                      </a: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oče / 5 let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GT-PT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704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GT-BM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 za bikovske matere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9920">
                <a:tc>
                  <a:txBody>
                    <a:bodyPr lIns="54720" rIns="547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97" name="CustomShape 2"/>
          <p:cNvSpPr/>
          <p:nvPr/>
        </p:nvSpPr>
        <p:spPr>
          <a:xfrm>
            <a:off x="324000" y="122400"/>
            <a:ext cx="824400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Scenariji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2227680" y="435600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"/>
          <p:cNvSpPr/>
          <p:nvPr/>
        </p:nvSpPr>
        <p:spPr>
          <a:xfrm>
            <a:off x="2300760" y="435600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5"/>
          <p:cNvSpPr/>
          <p:nvPr/>
        </p:nvSpPr>
        <p:spPr>
          <a:xfrm>
            <a:off x="2227680" y="435600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6"/>
          <p:cNvSpPr/>
          <p:nvPr/>
        </p:nvSpPr>
        <p:spPr>
          <a:xfrm>
            <a:off x="2270520" y="4860360"/>
            <a:ext cx="860400" cy="357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2300760" y="435600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8"/>
          <p:cNvSpPr/>
          <p:nvPr/>
        </p:nvSpPr>
        <p:spPr>
          <a:xfrm>
            <a:off x="2272320" y="5902920"/>
            <a:ext cx="500040" cy="35748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4" name="CustomShape 9"/>
          <p:cNvSpPr/>
          <p:nvPr/>
        </p:nvSpPr>
        <p:spPr>
          <a:xfrm>
            <a:off x="2269080" y="5398920"/>
            <a:ext cx="500040" cy="35748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5" name="CustomShape 10"/>
          <p:cNvSpPr/>
          <p:nvPr/>
        </p:nvSpPr>
        <p:spPr>
          <a:xfrm>
            <a:off x="2270520" y="4320000"/>
            <a:ext cx="500040" cy="35748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6" name="Picture 69" descr=""/>
          <p:cNvPicPr/>
          <p:nvPr/>
        </p:nvPicPr>
        <p:blipFill>
          <a:blip r:embed="rId1"/>
          <a:stretch/>
        </p:blipFill>
        <p:spPr>
          <a:xfrm>
            <a:off x="8244000" y="5019480"/>
            <a:ext cx="465120" cy="379440"/>
          </a:xfrm>
          <a:prstGeom prst="rect">
            <a:avLst/>
          </a:prstGeom>
          <a:ln>
            <a:noFill/>
          </a:ln>
        </p:spPr>
      </p:pic>
      <p:sp>
        <p:nvSpPr>
          <p:cNvPr id="207" name="CustomShape 11"/>
          <p:cNvSpPr/>
          <p:nvPr/>
        </p:nvSpPr>
        <p:spPr>
          <a:xfrm>
            <a:off x="1224000" y="2089800"/>
            <a:ext cx="237348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Progeno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testirani</a:t>
            </a:r>
            <a:endParaRPr b="0" lang="en-GB" sz="20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očetje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208" name="CustomShape 12"/>
          <p:cNvSpPr/>
          <p:nvPr/>
        </p:nvSpPr>
        <p:spPr>
          <a:xfrm>
            <a:off x="4716360" y="1585080"/>
            <a:ext cx="860400" cy="357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9" name="CustomShape 13"/>
          <p:cNvSpPr/>
          <p:nvPr/>
        </p:nvSpPr>
        <p:spPr>
          <a:xfrm>
            <a:off x="3816360" y="2062800"/>
            <a:ext cx="266256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Preselekcija</a:t>
            </a:r>
            <a:endParaRPr b="0" lang="en-GB" sz="2000" spc="-1" strike="noStrike">
              <a:latin typeface="Arial"/>
            </a:endParaRPr>
          </a:p>
          <a:p>
            <a:pPr algn="ctr"/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na gEBV –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progeno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testirani očetje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210" name="CustomShape 14"/>
          <p:cNvSpPr/>
          <p:nvPr/>
        </p:nvSpPr>
        <p:spPr>
          <a:xfrm>
            <a:off x="7705800" y="1585080"/>
            <a:ext cx="500040" cy="35748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1" name="CustomShape 15"/>
          <p:cNvSpPr/>
          <p:nvPr/>
        </p:nvSpPr>
        <p:spPr>
          <a:xfrm>
            <a:off x="6551640" y="2062800"/>
            <a:ext cx="28051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Genomski testirani očetje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12" name="CustomShape 16"/>
          <p:cNvSpPr/>
          <p:nvPr/>
        </p:nvSpPr>
        <p:spPr>
          <a:xfrm>
            <a:off x="2198520" y="160416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3" name="CustomShape 17"/>
          <p:cNvSpPr/>
          <p:nvPr/>
        </p:nvSpPr>
        <p:spPr>
          <a:xfrm>
            <a:off x="2200320" y="1604160"/>
            <a:ext cx="471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4" name="CustomShape 18"/>
          <p:cNvSpPr/>
          <p:nvPr/>
        </p:nvSpPr>
        <p:spPr>
          <a:xfrm>
            <a:off x="2162160" y="1585080"/>
            <a:ext cx="500040" cy="35748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7884360" y="5526720"/>
            <a:ext cx="805320" cy="37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2011-03-09T08:55:41Z</dcterms:created>
  <dc:creator>Ela Zilic</dc:creator>
  <dc:description/>
  <dc:language>en-GB</dc:language>
  <cp:lastModifiedBy/>
  <cp:lastPrinted>1601-01-01T00:00:00Z</cp:lastPrinted>
  <dcterms:modified xsi:type="dcterms:W3CDTF">2019-12-19T15:58:34Z</dcterms:modified>
  <cp:revision>329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